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62" r:id="rId4"/>
    <p:sldId id="276" r:id="rId5"/>
    <p:sldId id="257" r:id="rId6"/>
    <p:sldId id="260" r:id="rId7"/>
    <p:sldId id="263" r:id="rId8"/>
    <p:sldId id="264" r:id="rId9"/>
    <p:sldId id="265" r:id="rId10"/>
    <p:sldId id="266" r:id="rId11"/>
    <p:sldId id="268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7" r:id="rId21"/>
    <p:sldId id="279" r:id="rId22"/>
    <p:sldId id="259" r:id="rId23"/>
    <p:sldId id="278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09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5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616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207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56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38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901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02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6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68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BDB93-E053-2743-9998-BB5759638166}" type="datetimeFigureOut">
              <a:rPr lang="en-US" smtClean="0"/>
              <a:t>1/24/22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9A736-5C27-0145-A994-CAEABB008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668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88/1748-9326/abe4f4" TargetMode="External"/><Relationship Id="rId2" Type="http://schemas.openxmlformats.org/officeDocument/2006/relationships/hyperlink" Target="https://doi.org/10.1111/1752-1688.1295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3390/rs9100988" TargetMode="External"/><Relationship Id="rId5" Type="http://schemas.openxmlformats.org/officeDocument/2006/relationships/hyperlink" Target="https://doi.org/10.5194/gmd-12-4309-2019" TargetMode="External"/><Relationship Id="rId4" Type="http://schemas.openxmlformats.org/officeDocument/2006/relationships/hyperlink" Target="https://doi.org/10.1890/0012-9615(2001)071%5b0557:AMFSVD%5d2.0.CO;2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C6EE9B2-59BE-1548-9325-20B54B979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6845" y="2476501"/>
            <a:ext cx="7890310" cy="1904998"/>
          </a:xfrm>
        </p:spPr>
        <p:txBody>
          <a:bodyPr>
            <a:normAutofit/>
          </a:bodyPr>
          <a:lstStyle/>
          <a:p>
            <a:r>
              <a:rPr lang="en-US" sz="3200" b="1" dirty="0" err="1"/>
              <a:t>OpenET</a:t>
            </a:r>
            <a:r>
              <a:rPr lang="en-US" sz="3200" b="1" dirty="0"/>
              <a:t> and RGGI: </a:t>
            </a:r>
            <a:r>
              <a:rPr lang="en-US" sz="3200" dirty="0"/>
              <a:t>Remote Sensing and Ecological Models Meet Next-generation Water and Carbon Policy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1D4BC5-40E4-2447-BECE-27269E977F5E}"/>
              </a:ext>
            </a:extLst>
          </p:cNvPr>
          <p:cNvSpPr txBox="1"/>
          <p:nvPr/>
        </p:nvSpPr>
        <p:spPr>
          <a:xfrm>
            <a:off x="3713335" y="4262230"/>
            <a:ext cx="1717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Ian Breckheimer</a:t>
            </a:r>
          </a:p>
          <a:p>
            <a:r>
              <a:rPr lang="en-US" dirty="0"/>
              <a:t>23 January 2022</a:t>
            </a:r>
          </a:p>
        </p:txBody>
      </p:sp>
    </p:spTree>
    <p:extLst>
      <p:ext uri="{BB962C8B-B14F-4D97-AF65-F5344CB8AC3E}">
        <p14:creationId xmlns:p14="http://schemas.microsoft.com/office/powerpoint/2010/main" val="2062148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483C-F139-134A-9689-DE56C1DC2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OpenET</a:t>
            </a:r>
            <a:r>
              <a:rPr lang="en-US" dirty="0"/>
              <a:t> - Estimates of Actual Evapotranspiration (</a:t>
            </a:r>
            <a:r>
              <a:rPr lang="en-US" dirty="0" err="1"/>
              <a:t>ET</a:t>
            </a:r>
            <a:r>
              <a:rPr lang="en-US" baseline="-25000" dirty="0" err="1"/>
              <a:t>a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DE88C-AF71-F64C-9845-9E884B175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00551"/>
            <a:ext cx="4191828" cy="4448133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ET</a:t>
            </a:r>
            <a:r>
              <a:rPr lang="en-US" baseline="-25000" dirty="0" err="1"/>
              <a:t>a</a:t>
            </a:r>
            <a:r>
              <a:rPr lang="en-US" dirty="0"/>
              <a:t>: How much water leaves the earth surface per unit area per unit time. </a:t>
            </a:r>
          </a:p>
          <a:p>
            <a:endParaRPr lang="en-US" dirty="0"/>
          </a:p>
          <a:p>
            <a:r>
              <a:rPr lang="en-US" dirty="0"/>
              <a:t>Units: water depth / time, e.g. mm/month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Strongly correlated with Gross Primary Productivity</a:t>
            </a:r>
          </a:p>
          <a:p>
            <a:endParaRPr lang="en-US" dirty="0"/>
          </a:p>
          <a:p>
            <a:r>
              <a:rPr lang="en-US" dirty="0"/>
              <a:t>Different from Reference ET (ET</a:t>
            </a:r>
            <a:r>
              <a:rPr lang="en-US" baseline="-25000" dirty="0"/>
              <a:t>0</a:t>
            </a:r>
            <a:r>
              <a:rPr lang="en-US" dirty="0"/>
              <a:t>)</a:t>
            </a:r>
          </a:p>
        </p:txBody>
      </p:sp>
      <p:pic>
        <p:nvPicPr>
          <p:cNvPr id="1026" name="Picture 2" descr="Trees and our Climate | HowStuffWorks">
            <a:extLst>
              <a:ext uri="{FF2B5EF4-FFF2-40B4-BE49-F238E27FC236}">
                <a16:creationId xmlns:a16="http://schemas.microsoft.com/office/drawing/2014/main" id="{1F8336CE-CCEF-E541-A5EA-A1BDB82B8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5708" y="2000552"/>
            <a:ext cx="3232979" cy="4448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7258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9540C-61FB-7F4D-9EE2-58B6615B2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235" y="365126"/>
            <a:ext cx="8227115" cy="1325563"/>
          </a:xfrm>
        </p:spPr>
        <p:txBody>
          <a:bodyPr/>
          <a:lstStyle/>
          <a:p>
            <a:r>
              <a:rPr lang="en-US" dirty="0"/>
              <a:t>Reference ET (ET</a:t>
            </a:r>
            <a:r>
              <a:rPr lang="en-US" baseline="-25000" dirty="0"/>
              <a:t>0</a:t>
            </a:r>
            <a:r>
              <a:rPr lang="en-US" dirty="0"/>
              <a:t>) vs Actual ET (</a:t>
            </a:r>
            <a:r>
              <a:rPr lang="en-US" dirty="0" err="1"/>
              <a:t>ET</a:t>
            </a:r>
            <a:r>
              <a:rPr lang="en-US" baseline="-25000" dirty="0" err="1"/>
              <a:t>a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7EDF0-CC0C-704A-98A4-0140368E4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</a:t>
            </a:r>
            <a:r>
              <a:rPr lang="en-US" baseline="-25000" dirty="0"/>
              <a:t>0</a:t>
            </a:r>
            <a:r>
              <a:rPr lang="en-US" dirty="0"/>
              <a:t>– ET of a well-watered reference (typically grass) given Solar Radiation, Wind, Air Temperature and Humidity.</a:t>
            </a:r>
          </a:p>
          <a:p>
            <a:endParaRPr lang="en-US" dirty="0"/>
          </a:p>
          <a:p>
            <a:endParaRPr lang="en-US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333F8-6242-E34B-B3FD-28DBB0740590}"/>
              </a:ext>
            </a:extLst>
          </p:cNvPr>
          <p:cNvSpPr txBox="1"/>
          <p:nvPr/>
        </p:nvSpPr>
        <p:spPr>
          <a:xfrm>
            <a:off x="7130390" y="6488668"/>
            <a:ext cx="19176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Figure: Kansas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Mesonet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054" name="Picture 6" descr="Kansas Mesonet · Evapotranspiration">
            <a:extLst>
              <a:ext uri="{FF2B5EF4-FFF2-40B4-BE49-F238E27FC236}">
                <a16:creationId xmlns:a16="http://schemas.microsoft.com/office/drawing/2014/main" id="{60DD90D2-0A72-1B4C-AB9D-2C461F31A4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74"/>
          <a:stretch/>
        </p:blipFill>
        <p:spPr bwMode="auto">
          <a:xfrm>
            <a:off x="944218" y="3717235"/>
            <a:ext cx="6718852" cy="2771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249824-FD75-F74E-AFFD-18835F4B1B5C}"/>
              </a:ext>
            </a:extLst>
          </p:cNvPr>
          <p:cNvSpPr txBox="1"/>
          <p:nvPr/>
        </p:nvSpPr>
        <p:spPr>
          <a:xfrm>
            <a:off x="2276061" y="5110297"/>
            <a:ext cx="468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5">
                    <a:lumMod val="50000"/>
                  </a:schemeClr>
                </a:solidFill>
              </a:rPr>
              <a:t>ET</a:t>
            </a:r>
            <a:r>
              <a:rPr lang="en-US" b="1" baseline="-25000" dirty="0" err="1">
                <a:solidFill>
                  <a:schemeClr val="accent5">
                    <a:lumMod val="50000"/>
                  </a:schemeClr>
                </a:solidFill>
              </a:rPr>
              <a:t>a</a:t>
            </a:r>
            <a:endParaRPr lang="en-US" b="1" baseline="-250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239284-7609-4A4F-A6FD-F84E42110F75}"/>
              </a:ext>
            </a:extLst>
          </p:cNvPr>
          <p:cNvSpPr txBox="1"/>
          <p:nvPr/>
        </p:nvSpPr>
        <p:spPr>
          <a:xfrm>
            <a:off x="2276061" y="4371633"/>
            <a:ext cx="47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C00000"/>
                </a:solidFill>
              </a:rPr>
              <a:t>ET</a:t>
            </a:r>
            <a:r>
              <a:rPr lang="en-US" b="1" baseline="-25000" dirty="0" err="1">
                <a:solidFill>
                  <a:srgbClr val="C00000"/>
                </a:solidFill>
              </a:rPr>
              <a:t>o</a:t>
            </a:r>
            <a:endParaRPr lang="en-US" b="1" baseline="-25000" dirty="0">
              <a:solidFill>
                <a:srgbClr val="C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22D93A-CBF4-3249-B811-5C2838155AB0}"/>
              </a:ext>
            </a:extLst>
          </p:cNvPr>
          <p:cNvSpPr txBox="1"/>
          <p:nvPr/>
        </p:nvSpPr>
        <p:spPr>
          <a:xfrm>
            <a:off x="1821385" y="3244334"/>
            <a:ext cx="1846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Just weather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27283E-CA06-2F42-AF00-FA177FB5D77C}"/>
              </a:ext>
            </a:extLst>
          </p:cNvPr>
          <p:cNvSpPr txBox="1"/>
          <p:nvPr/>
        </p:nvSpPr>
        <p:spPr>
          <a:xfrm>
            <a:off x="4818083" y="3250096"/>
            <a:ext cx="2504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Weather plus Vegetation</a:t>
            </a:r>
          </a:p>
        </p:txBody>
      </p:sp>
    </p:spTree>
    <p:extLst>
      <p:ext uri="{BB962C8B-B14F-4D97-AF65-F5344CB8AC3E}">
        <p14:creationId xmlns:p14="http://schemas.microsoft.com/office/powerpoint/2010/main" val="3084241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4" grpId="0"/>
      <p:bldP spid="11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483C-F139-134A-9689-DE56C1DC2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98361"/>
          </a:xfrm>
        </p:spPr>
        <p:txBody>
          <a:bodyPr/>
          <a:lstStyle/>
          <a:p>
            <a:r>
              <a:rPr lang="en-US" dirty="0" err="1"/>
              <a:t>OpenET</a:t>
            </a:r>
            <a:r>
              <a:rPr lang="en-US" dirty="0"/>
              <a:t> Source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DE88C-AF71-F64C-9845-9E884B175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47938"/>
            <a:ext cx="7886700" cy="4351338"/>
          </a:xfrm>
        </p:spPr>
        <p:txBody>
          <a:bodyPr/>
          <a:lstStyle/>
          <a:p>
            <a:r>
              <a:rPr lang="en-US" dirty="0"/>
              <a:t>Gridded Weather Data - &gt; ET</a:t>
            </a:r>
            <a:r>
              <a:rPr lang="en-US" baseline="-25000" dirty="0"/>
              <a:t>0</a:t>
            </a:r>
          </a:p>
          <a:p>
            <a:r>
              <a:rPr lang="en-US" dirty="0"/>
              <a:t>Landsat / Sentinel Vegetation Indices to estimate </a:t>
            </a:r>
            <a:r>
              <a:rPr lang="en-US" dirty="0" err="1"/>
              <a:t>ET</a:t>
            </a:r>
            <a:r>
              <a:rPr lang="en-US" baseline="-25000" dirty="0" err="1"/>
              <a:t>a</a:t>
            </a:r>
            <a:r>
              <a:rPr lang="en-US" dirty="0"/>
              <a:t>/ET</a:t>
            </a:r>
            <a:r>
              <a:rPr lang="en-US" baseline="-25000" dirty="0"/>
              <a:t>0</a:t>
            </a:r>
          </a:p>
          <a:p>
            <a:r>
              <a:rPr lang="en-US" dirty="0"/>
              <a:t>Some models: Landsat Land Surface Temperature</a:t>
            </a:r>
          </a:p>
        </p:txBody>
      </p:sp>
      <p:pic>
        <p:nvPicPr>
          <p:cNvPr id="3074" name="Picture 2" descr="Remote Sensing | Free Full-Text | Sensitivity of Landsat 8 Surface  Temperature Estimates to Atmospheric Profile Data: A Study Using MODTRAN in  Dryland Irrigated Systems | HTML">
            <a:extLst>
              <a:ext uri="{FF2B5EF4-FFF2-40B4-BE49-F238E27FC236}">
                <a16:creationId xmlns:a16="http://schemas.microsoft.com/office/drawing/2014/main" id="{661B10B9-5465-8045-9607-B14A1C8AF9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377"/>
          <a:stretch/>
        </p:blipFill>
        <p:spPr bwMode="auto">
          <a:xfrm>
            <a:off x="859220" y="3762755"/>
            <a:ext cx="7425559" cy="256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841D30-421A-DF49-849F-FBBA4697D2B4}"/>
              </a:ext>
            </a:extLst>
          </p:cNvPr>
          <p:cNvSpPr txBox="1"/>
          <p:nvPr/>
        </p:nvSpPr>
        <p:spPr>
          <a:xfrm>
            <a:off x="6589644" y="6488668"/>
            <a:ext cx="1950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Figure: Rosas et al. 2017</a:t>
            </a:r>
          </a:p>
        </p:txBody>
      </p:sp>
    </p:spTree>
    <p:extLst>
      <p:ext uri="{BB962C8B-B14F-4D97-AF65-F5344CB8AC3E}">
        <p14:creationId xmlns:p14="http://schemas.microsoft.com/office/powerpoint/2010/main" val="1701992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073C7-C4F1-1742-AF48-FDE538B64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9897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OpenET</a:t>
            </a:r>
            <a:r>
              <a:rPr lang="en-US" dirty="0"/>
              <a:t> Model Ensemble – 6 Models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C862FD-E166-0A48-A35B-DDDA08F9B7A4}"/>
              </a:ext>
            </a:extLst>
          </p:cNvPr>
          <p:cNvSpPr txBox="1"/>
          <p:nvPr/>
        </p:nvSpPr>
        <p:spPr>
          <a:xfrm>
            <a:off x="457201" y="2048941"/>
            <a:ext cx="1461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Alfalfa Field near Alamosa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2D8EB1-8521-704C-9142-3F9E212F50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06"/>
          <a:stretch/>
        </p:blipFill>
        <p:spPr>
          <a:xfrm>
            <a:off x="2246242" y="3780114"/>
            <a:ext cx="6750139" cy="26128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5160AE-7CD3-074B-B227-4F8751FEA0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6243" y="1117358"/>
            <a:ext cx="6750138" cy="25094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FE3D36-DEC1-1348-9763-D2E2C2895D91}"/>
              </a:ext>
            </a:extLst>
          </p:cNvPr>
          <p:cNvSpPr txBox="1"/>
          <p:nvPr/>
        </p:nvSpPr>
        <p:spPr>
          <a:xfrm>
            <a:off x="457200" y="4546975"/>
            <a:ext cx="14610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Mixed Conifer Forest near Cochetopa Pass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256343-1DB6-2847-B7FE-7F97A5A23B6A}"/>
              </a:ext>
            </a:extLst>
          </p:cNvPr>
          <p:cNvSpPr txBox="1"/>
          <p:nvPr/>
        </p:nvSpPr>
        <p:spPr>
          <a:xfrm>
            <a:off x="7288669" y="6492873"/>
            <a:ext cx="13701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Figures: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OpenET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737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8D6A1-70A8-AA45-8BCE-441660430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65126"/>
            <a:ext cx="7998515" cy="1325563"/>
          </a:xfrm>
        </p:spPr>
        <p:txBody>
          <a:bodyPr/>
          <a:lstStyle/>
          <a:p>
            <a:r>
              <a:rPr lang="en-US" dirty="0"/>
              <a:t>Ma et. Al. Biomass and Sequestration Potential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007442-7FDB-5340-ABB2-8656B89D98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81" t="2559" r="3343" b="53350"/>
          <a:stretch/>
        </p:blipFill>
        <p:spPr>
          <a:xfrm>
            <a:off x="470149" y="2305878"/>
            <a:ext cx="3356417" cy="32898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517663-8C1C-6D43-ABEF-26CCE58375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166"/>
          <a:stretch/>
        </p:blipFill>
        <p:spPr>
          <a:xfrm>
            <a:off x="4664461" y="1848209"/>
            <a:ext cx="3538331" cy="2077981"/>
          </a:xfrm>
          <a:prstGeom prst="rect">
            <a:avLst/>
          </a:prstGeom>
        </p:spPr>
      </p:pic>
      <p:pic>
        <p:nvPicPr>
          <p:cNvPr id="4098" name="Picture 2" descr="LiDAR-Derived Aboveground Biomass and Uncertainty for California Forests,  2005-2014">
            <a:extLst>
              <a:ext uri="{FF2B5EF4-FFF2-40B4-BE49-F238E27FC236}">
                <a16:creationId xmlns:a16="http://schemas.microsoft.com/office/drawing/2014/main" id="{81ED6C32-E4DC-5E42-A8E3-DE9FB6A52F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14"/>
          <a:stretch/>
        </p:blipFill>
        <p:spPr bwMode="auto">
          <a:xfrm>
            <a:off x="4627906" y="3950805"/>
            <a:ext cx="3356417" cy="2427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B713AD-B18F-BB41-AE18-469EABD4A0EE}"/>
              </a:ext>
            </a:extLst>
          </p:cNvPr>
          <p:cNvSpPr txBox="1"/>
          <p:nvPr/>
        </p:nvSpPr>
        <p:spPr>
          <a:xfrm>
            <a:off x="6666170" y="6492874"/>
            <a:ext cx="2377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Figures: Ma et al. 2021, ORNL </a:t>
            </a:r>
          </a:p>
        </p:txBody>
      </p:sp>
    </p:spTree>
    <p:extLst>
      <p:ext uri="{BB962C8B-B14F-4D97-AF65-F5344CB8AC3E}">
        <p14:creationId xmlns:p14="http://schemas.microsoft.com/office/powerpoint/2010/main" val="121073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13992-C218-0D42-B40A-9A6A29BD6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06896"/>
            <a:ext cx="7886700" cy="797752"/>
          </a:xfrm>
        </p:spPr>
        <p:txBody>
          <a:bodyPr>
            <a:normAutofit fontScale="90000"/>
          </a:bodyPr>
          <a:lstStyle/>
          <a:p>
            <a:r>
              <a:rPr lang="en-US" dirty="0"/>
              <a:t>Ecosystem Demography Model (ED)</a:t>
            </a:r>
          </a:p>
        </p:txBody>
      </p:sp>
      <p:pic>
        <p:nvPicPr>
          <p:cNvPr id="5122" name="Picture 2" descr="GMD - The biophysics, ecology, and biogeochemistry of functionally diverse,  vertically and horizontally heterogeneous ecosystems: the Ecosystem  Demography model, version 2.2 – Part 1: Model description">
            <a:extLst>
              <a:ext uri="{FF2B5EF4-FFF2-40B4-BE49-F238E27FC236}">
                <a16:creationId xmlns:a16="http://schemas.microsoft.com/office/drawing/2014/main" id="{8969A548-5C9B-A746-B11D-16DF5C800C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472" y="1740385"/>
            <a:ext cx="4518638" cy="451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A METHOD FOR SCALING VEGETATION DYNAMICS: THE ECOSYSTEM DEMOGRAPHY MODEL  (ED) - Moorcroft - 2001 - Ecological Monographs - Wiley Online Library">
            <a:extLst>
              <a:ext uri="{FF2B5EF4-FFF2-40B4-BE49-F238E27FC236}">
                <a16:creationId xmlns:a16="http://schemas.microsoft.com/office/drawing/2014/main" id="{E236F8F1-39B4-FF45-907B-6BB8E2603D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49" b="68696"/>
          <a:stretch/>
        </p:blipFill>
        <p:spPr bwMode="auto">
          <a:xfrm>
            <a:off x="5203086" y="2669419"/>
            <a:ext cx="3492442" cy="247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5FAD23-7869-EB41-AE91-881C25B07A21}"/>
              </a:ext>
            </a:extLst>
          </p:cNvPr>
          <p:cNvSpPr txBox="1"/>
          <p:nvPr/>
        </p:nvSpPr>
        <p:spPr>
          <a:xfrm>
            <a:off x="5516218" y="6550223"/>
            <a:ext cx="3729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Figures: Longo et al. 2019, Moorcroft et al. 2001 </a:t>
            </a:r>
          </a:p>
        </p:txBody>
      </p:sp>
    </p:spTree>
    <p:extLst>
      <p:ext uri="{BB962C8B-B14F-4D97-AF65-F5344CB8AC3E}">
        <p14:creationId xmlns:p14="http://schemas.microsoft.com/office/powerpoint/2010/main" val="84528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BE76-F099-AF44-BC22-0EEF8913D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Contrasting </a:t>
            </a:r>
            <a:r>
              <a:rPr lang="en-US" dirty="0" err="1"/>
              <a:t>OpenET</a:t>
            </a:r>
            <a:r>
              <a:rPr lang="en-US" dirty="0"/>
              <a:t> and Ma et Al.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90B0FCC1-CC81-8744-AB3C-7E27ED24FF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7250609"/>
              </p:ext>
            </p:extLst>
          </p:nvPr>
        </p:nvGraphicFramePr>
        <p:xfrm>
          <a:off x="628648" y="1764747"/>
          <a:ext cx="7886700" cy="34579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6500">
                  <a:extLst>
                    <a:ext uri="{9D8B030D-6E8A-4147-A177-3AD203B41FA5}">
                      <a16:colId xmlns:a16="http://schemas.microsoft.com/office/drawing/2014/main" val="972675550"/>
                    </a:ext>
                  </a:extLst>
                </a:gridCol>
                <a:gridCol w="3031435">
                  <a:extLst>
                    <a:ext uri="{9D8B030D-6E8A-4147-A177-3AD203B41FA5}">
                      <a16:colId xmlns:a16="http://schemas.microsoft.com/office/drawing/2014/main" val="3666585846"/>
                    </a:ext>
                  </a:extLst>
                </a:gridCol>
                <a:gridCol w="3058765">
                  <a:extLst>
                    <a:ext uri="{9D8B030D-6E8A-4147-A177-3AD203B41FA5}">
                      <a16:colId xmlns:a16="http://schemas.microsoft.com/office/drawing/2014/main" val="3981362752"/>
                    </a:ext>
                  </a:extLst>
                </a:gridCol>
              </a:tblGrid>
              <a:tr h="4608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OpenET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 et al.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487788"/>
                  </a:ext>
                </a:extLst>
              </a:tr>
              <a:tr h="99471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 Evapotranspiration (</a:t>
                      </a:r>
                      <a:r>
                        <a:rPr lang="en-US" dirty="0" err="1"/>
                        <a:t>ET</a:t>
                      </a:r>
                      <a:r>
                        <a:rPr lang="en-US" baseline="-25000" dirty="0" err="1"/>
                        <a:t>a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Aboveground Biomass and Sequestration Potential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686775"/>
                  </a:ext>
                </a:extLst>
              </a:tr>
              <a:tr h="79537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Input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Gridded Weather, Landsat VIs, surface temperature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LiDAR canopy height, NAIP canopy cover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440473"/>
                  </a:ext>
                </a:extLst>
              </a:tr>
              <a:tr h="460814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Ensemble of 6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Ecosystem Demography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595441"/>
                  </a:ext>
                </a:extLst>
              </a:tr>
              <a:tr h="746181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Code and Data Public?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– Yes, Code - Partially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– No, Code—Partially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74624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37748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3C149-92FF-4225-9B79-38EE41B48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00003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25455-09E4-4E30-9E29-67BBCCCA7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510" y="1529391"/>
            <a:ext cx="7788840" cy="447496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Why?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What?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How?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96EB73-1B1A-45B4-BC72-5F37D83824F5}"/>
              </a:ext>
            </a:extLst>
          </p:cNvPr>
          <p:cNvSpPr txBox="1"/>
          <p:nvPr/>
        </p:nvSpPr>
        <p:spPr>
          <a:xfrm>
            <a:off x="2573556" y="1366469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Why are we using Remote Sensing to track carbon and water in new ways?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B93BFE-2E0E-46A4-9B3F-E5E7BB4D27F6}"/>
              </a:ext>
            </a:extLst>
          </p:cNvPr>
          <p:cNvSpPr txBox="1"/>
          <p:nvPr/>
        </p:nvSpPr>
        <p:spPr>
          <a:xfrm>
            <a:off x="2442577" y="3295818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What is the scientific basis of these new systems, and where are the main uncertainties?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E3DACC-53FB-4754-8B8A-92B7D9FFBF4D}"/>
              </a:ext>
            </a:extLst>
          </p:cNvPr>
          <p:cNvSpPr txBox="1"/>
          <p:nvPr/>
        </p:nvSpPr>
        <p:spPr>
          <a:xfrm>
            <a:off x="2244250" y="5640711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How do we promote the good and avoid the peril of widespread ecological surveillance?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E9F762-FE8F-4594-8BDE-8FB71FF1933B}"/>
              </a:ext>
            </a:extLst>
          </p:cNvPr>
          <p:cNvSpPr txBox="1"/>
          <p:nvPr/>
        </p:nvSpPr>
        <p:spPr>
          <a:xfrm>
            <a:off x="2442577" y="4379301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What present and future policies are they likely to enable?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2D86E7-3465-9348-B270-CB2A35C9E535}"/>
              </a:ext>
            </a:extLst>
          </p:cNvPr>
          <p:cNvSpPr txBox="1"/>
          <p:nvPr/>
        </p:nvSpPr>
        <p:spPr>
          <a:xfrm>
            <a:off x="2573556" y="2212764"/>
            <a:ext cx="5411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Why is this only happening now?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A65B805-7082-1A4C-BD88-82DABB56A3F1}"/>
              </a:ext>
            </a:extLst>
          </p:cNvPr>
          <p:cNvSpPr/>
          <p:nvPr/>
        </p:nvSpPr>
        <p:spPr>
          <a:xfrm>
            <a:off x="2326986" y="4249881"/>
            <a:ext cx="5526835" cy="944425"/>
          </a:xfrm>
          <a:prstGeom prst="rect">
            <a:avLst/>
          </a:prstGeom>
          <a:solidFill>
            <a:schemeClr val="accent1">
              <a:alpha val="0"/>
            </a:schemeClr>
          </a:solidFill>
          <a:ln w="730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817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A688A-C551-E143-BC54-EC8CB1E7F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98361"/>
          </a:xfrm>
        </p:spPr>
        <p:txBody>
          <a:bodyPr/>
          <a:lstStyle/>
          <a:p>
            <a:r>
              <a:rPr lang="en-US" dirty="0" err="1"/>
              <a:t>OpenET</a:t>
            </a:r>
            <a:r>
              <a:rPr lang="en-US" dirty="0"/>
              <a:t> Policy Interfaces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2CA837-81EA-DE46-AF77-6AC4DA0E1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" t="23829" r="56920"/>
          <a:stretch/>
        </p:blipFill>
        <p:spPr>
          <a:xfrm>
            <a:off x="231085" y="2496477"/>
            <a:ext cx="2514229" cy="39397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2AAA64-B3E1-C544-8E50-24A9FDF7001B}"/>
              </a:ext>
            </a:extLst>
          </p:cNvPr>
          <p:cNvSpPr txBox="1"/>
          <p:nvPr/>
        </p:nvSpPr>
        <p:spPr>
          <a:xfrm>
            <a:off x="797615" y="1352759"/>
            <a:ext cx="7163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California Example: </a:t>
            </a:r>
          </a:p>
          <a:p>
            <a:r>
              <a:rPr lang="en-US" dirty="0"/>
              <a:t>Environmental Defense Fund Water Accounting and Trading Platform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59D19F6-246D-6440-A100-287B29F2E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1251" y="2605807"/>
            <a:ext cx="5571769" cy="3715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A8E83A-0764-5A4E-BE97-85588F93DF1A}"/>
              </a:ext>
            </a:extLst>
          </p:cNvPr>
          <p:cNvSpPr txBox="1"/>
          <p:nvPr/>
        </p:nvSpPr>
        <p:spPr>
          <a:xfrm>
            <a:off x="6320407" y="6550223"/>
            <a:ext cx="28235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Image: Environmental Defense Fund</a:t>
            </a:r>
          </a:p>
        </p:txBody>
      </p:sp>
    </p:spTree>
    <p:extLst>
      <p:ext uri="{BB962C8B-B14F-4D97-AF65-F5344CB8AC3E}">
        <p14:creationId xmlns:p14="http://schemas.microsoft.com/office/powerpoint/2010/main" val="3118348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13D25-1E04-3A4B-8294-E6EE7AF8E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 et al. Policy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FC5D5-F2BF-E844-B1D8-A63BE16A5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Regional Greenhouse Gas Initiative (</a:t>
            </a:r>
            <a:r>
              <a:rPr lang="en-US" b="1" dirty="0"/>
              <a:t>RGGI</a:t>
            </a:r>
            <a:r>
              <a:rPr lang="en-US" dirty="0"/>
              <a:t>) future land carbon market?</a:t>
            </a:r>
          </a:p>
        </p:txBody>
      </p:sp>
      <p:pic>
        <p:nvPicPr>
          <p:cNvPr id="6146" name="Picture 2" descr="A Major Fossil Fuel State Is Joining RGGI, the Northeast&amp;#39;s Carbon Market -  Inside Climate News">
            <a:extLst>
              <a:ext uri="{FF2B5EF4-FFF2-40B4-BE49-F238E27FC236}">
                <a16:creationId xmlns:a16="http://schemas.microsoft.com/office/drawing/2014/main" id="{61C36105-4D8A-254C-8860-47FF8B20B0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5430" y="2676248"/>
            <a:ext cx="3169920" cy="3816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AD5662-E33A-3C43-AD77-ECD6A27FC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03" y="3299791"/>
            <a:ext cx="487853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094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902B40-51ED-E245-BD8E-273DE15E3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585" y="2373151"/>
            <a:ext cx="4688649" cy="42430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6E5A1A-DC81-6244-86C8-E2BAC76F8A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04"/>
          <a:stretch/>
        </p:blipFill>
        <p:spPr>
          <a:xfrm>
            <a:off x="4860234" y="2373151"/>
            <a:ext cx="3966447" cy="424303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03C8C0B-561E-924B-ADD7-D7B212EC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137" y="413196"/>
            <a:ext cx="78867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i="1" dirty="0"/>
              <a:t>We can use remote sensing to estimate evapotranspiration at field scales across the Western USA</a:t>
            </a:r>
          </a:p>
        </p:txBody>
      </p:sp>
    </p:spTree>
    <p:extLst>
      <p:ext uri="{BB962C8B-B14F-4D97-AF65-F5344CB8AC3E}">
        <p14:creationId xmlns:p14="http://schemas.microsoft.com/office/powerpoint/2010/main" val="145257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3C149-92FF-4225-9B79-38EE41B48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00003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25455-09E4-4E30-9E29-67BBCCCA7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510" y="1529391"/>
            <a:ext cx="7788840" cy="447496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Why?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What?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How?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96EB73-1B1A-45B4-BC72-5F37D83824F5}"/>
              </a:ext>
            </a:extLst>
          </p:cNvPr>
          <p:cNvSpPr txBox="1"/>
          <p:nvPr/>
        </p:nvSpPr>
        <p:spPr>
          <a:xfrm>
            <a:off x="2573556" y="1366469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Why are we using Remote Sensing to track carbon and water in new ways?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B93BFE-2E0E-46A4-9B3F-E5E7BB4D27F6}"/>
              </a:ext>
            </a:extLst>
          </p:cNvPr>
          <p:cNvSpPr txBox="1"/>
          <p:nvPr/>
        </p:nvSpPr>
        <p:spPr>
          <a:xfrm>
            <a:off x="2442577" y="3295818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What is the scientific basis of these new systems, and where are the main uncertainties?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E3DACC-53FB-4754-8B8A-92B7D9FFBF4D}"/>
              </a:ext>
            </a:extLst>
          </p:cNvPr>
          <p:cNvSpPr txBox="1"/>
          <p:nvPr/>
        </p:nvSpPr>
        <p:spPr>
          <a:xfrm>
            <a:off x="2244250" y="5640711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How do we promote the good and avoid the peril of widespread ecological surveillance?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E9F762-FE8F-4594-8BDE-8FB71FF1933B}"/>
              </a:ext>
            </a:extLst>
          </p:cNvPr>
          <p:cNvSpPr txBox="1"/>
          <p:nvPr/>
        </p:nvSpPr>
        <p:spPr>
          <a:xfrm>
            <a:off x="2442577" y="4379301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What present and future policies are they likely to enable?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2D86E7-3465-9348-B270-CB2A35C9E535}"/>
              </a:ext>
            </a:extLst>
          </p:cNvPr>
          <p:cNvSpPr txBox="1"/>
          <p:nvPr/>
        </p:nvSpPr>
        <p:spPr>
          <a:xfrm>
            <a:off x="2573556" y="2212764"/>
            <a:ext cx="5411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Why is this only happening now?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6195EC-E913-F74E-8E6D-B6F461A21DFA}"/>
              </a:ext>
            </a:extLst>
          </p:cNvPr>
          <p:cNvSpPr/>
          <p:nvPr/>
        </p:nvSpPr>
        <p:spPr>
          <a:xfrm>
            <a:off x="2244250" y="5548449"/>
            <a:ext cx="5526835" cy="944425"/>
          </a:xfrm>
          <a:prstGeom prst="rect">
            <a:avLst/>
          </a:prstGeom>
          <a:solidFill>
            <a:schemeClr val="accent1">
              <a:alpha val="0"/>
            </a:schemeClr>
          </a:solidFill>
          <a:ln w="730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29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2EB4224-90C4-7B47-9509-977969750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70313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8B4403-B96E-6C44-9CA8-7DA9D128EF47}"/>
              </a:ext>
            </a:extLst>
          </p:cNvPr>
          <p:cNvSpPr txBox="1"/>
          <p:nvPr/>
        </p:nvSpPr>
        <p:spPr>
          <a:xfrm>
            <a:off x="6351104" y="974034"/>
            <a:ext cx="89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WMDs</a:t>
            </a:r>
            <a:r>
              <a:rPr lang="en-US" dirty="0"/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3AF70B-C28C-EA47-A40D-6373722917C9}"/>
              </a:ext>
            </a:extLst>
          </p:cNvPr>
          <p:cNvSpPr txBox="1"/>
          <p:nvPr/>
        </p:nvSpPr>
        <p:spPr>
          <a:xfrm>
            <a:off x="4795421" y="2027584"/>
            <a:ext cx="37323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Opacity</a:t>
            </a:r>
            <a:r>
              <a:rPr lang="en-US" dirty="0"/>
              <a:t> – systems that are not open to inspection or critique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Damage</a:t>
            </a:r>
            <a:r>
              <a:rPr lang="en-US" dirty="0"/>
              <a:t> – systems that can have real negative consequences for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Scale</a:t>
            </a:r>
            <a:r>
              <a:rPr lang="en-US" dirty="0"/>
              <a:t> – systems that can be applied across large domains.</a:t>
            </a:r>
          </a:p>
        </p:txBody>
      </p:sp>
    </p:spTree>
    <p:extLst>
      <p:ext uri="{BB962C8B-B14F-4D97-AF65-F5344CB8AC3E}">
        <p14:creationId xmlns:p14="http://schemas.microsoft.com/office/powerpoint/2010/main" val="119753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A Climate Pact for Luddites - Energy Cities">
            <a:extLst>
              <a:ext uri="{FF2B5EF4-FFF2-40B4-BE49-F238E27FC236}">
                <a16:creationId xmlns:a16="http://schemas.microsoft.com/office/drawing/2014/main" id="{86C5EE54-C2EC-1C43-BA20-763059FC7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6693"/>
            <a:ext cx="9144000" cy="4160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68191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4DE0E-9F48-2A47-BBCC-A258DA939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7895E-237C-4745-9B10-EBF65DB38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85869"/>
            <a:ext cx="7886700" cy="4351338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Melton, Forrest S., Justin Huntington, Robyn Grimm, Jamie Herring, Maurice Hall, Dana </a:t>
            </a:r>
            <a:r>
              <a:rPr lang="en-US" dirty="0" err="1"/>
              <a:t>Rollison</a:t>
            </a:r>
            <a:r>
              <a:rPr lang="en-US" dirty="0"/>
              <a:t>, Tyler Erickson, et al. “</a:t>
            </a:r>
            <a:r>
              <a:rPr lang="en-US" dirty="0" err="1"/>
              <a:t>OpenET</a:t>
            </a:r>
            <a:r>
              <a:rPr lang="en-US" dirty="0"/>
              <a:t>: Filling a Critical Data Gap in Water Management for the Western United States.” </a:t>
            </a:r>
            <a:r>
              <a:rPr lang="en-US" i="1" dirty="0"/>
              <a:t>JAWRA Journal of the American Water Resources Association</a:t>
            </a:r>
            <a:r>
              <a:rPr lang="en-US" dirty="0"/>
              <a:t> n/a, no. n/a. Accessed January 23, 2022. </a:t>
            </a:r>
            <a:r>
              <a:rPr lang="en-US" dirty="0">
                <a:hlinkClick r:id="rId2"/>
              </a:rPr>
              <a:t>https://doi.org/10.1111/1752-1688.12956</a:t>
            </a:r>
            <a:r>
              <a:rPr lang="en-US" dirty="0"/>
              <a:t>.</a:t>
            </a:r>
          </a:p>
          <a:p>
            <a:r>
              <a:rPr lang="en-US" dirty="0"/>
              <a:t>Ma, L., G. Hurtt, H. Tang, R. Lamb, E. Campbell, R. </a:t>
            </a:r>
            <a:r>
              <a:rPr lang="en-US" dirty="0" err="1"/>
              <a:t>Dubayah</a:t>
            </a:r>
            <a:r>
              <a:rPr lang="en-US" dirty="0"/>
              <a:t>, M. Guy, et al. “High-Resolution Forest Carbon Modelling for Climate Mitigation Planning over the RGGI Region, USA.” </a:t>
            </a:r>
            <a:r>
              <a:rPr lang="en-US" i="1" dirty="0"/>
              <a:t>Environmental Research Letters</a:t>
            </a:r>
            <a:r>
              <a:rPr lang="en-US" dirty="0"/>
              <a:t> 16, no. 4 (April 2021): 045014. </a:t>
            </a:r>
            <a:r>
              <a:rPr lang="en-US" dirty="0">
                <a:hlinkClick r:id="rId3"/>
              </a:rPr>
              <a:t>https://doi.org/10.1088/1748-9326/abe4f4</a:t>
            </a:r>
            <a:r>
              <a:rPr lang="en-US" dirty="0"/>
              <a:t>.</a:t>
            </a:r>
          </a:p>
          <a:p>
            <a:r>
              <a:rPr lang="en-US" dirty="0"/>
              <a:t>Moorcroft, P. R., G. C. Hurtt, and S. W. </a:t>
            </a:r>
            <a:r>
              <a:rPr lang="en-US" dirty="0" err="1"/>
              <a:t>Pacala</a:t>
            </a:r>
            <a:r>
              <a:rPr lang="en-US" dirty="0"/>
              <a:t>. “A Method for Scaling Vegetation Dynamics: The Ecosystem Demography Model (Ed).” </a:t>
            </a:r>
            <a:r>
              <a:rPr lang="en-US" i="1" dirty="0"/>
              <a:t>Ecological Monographs</a:t>
            </a:r>
            <a:r>
              <a:rPr lang="en-US" dirty="0"/>
              <a:t> 71, no. 4 (2001): 557–86. </a:t>
            </a:r>
            <a:r>
              <a:rPr lang="en-US" dirty="0">
                <a:hlinkClick r:id="rId4"/>
              </a:rPr>
              <a:t>https://doi.org/10.1890/0012-9615(2001)071[0557:AMFSVD]2.0.CO;2</a:t>
            </a:r>
            <a:r>
              <a:rPr lang="en-US" dirty="0"/>
              <a:t>.</a:t>
            </a:r>
          </a:p>
          <a:p>
            <a:r>
              <a:rPr lang="en-US" dirty="0"/>
              <a:t>Longo, Marcos, Ryan G. Knox, David M. </a:t>
            </a:r>
            <a:r>
              <a:rPr lang="en-US" dirty="0" err="1"/>
              <a:t>Medvigy</a:t>
            </a:r>
            <a:r>
              <a:rPr lang="en-US" dirty="0"/>
              <a:t>, Naomi M. Levine, Michael C. </a:t>
            </a:r>
            <a:r>
              <a:rPr lang="en-US" dirty="0" err="1"/>
              <a:t>Dietze</a:t>
            </a:r>
            <a:r>
              <a:rPr lang="en-US" dirty="0"/>
              <a:t>, </a:t>
            </a:r>
            <a:r>
              <a:rPr lang="en-US" dirty="0" err="1"/>
              <a:t>Yeonjoo</a:t>
            </a:r>
            <a:r>
              <a:rPr lang="en-US" dirty="0"/>
              <a:t> Kim, Abigail L. S. Swann, et al. “The Biophysics, Ecology, and Biogeochemistry of Functionally Diverse, Vertically and Horizontally Heterogeneous Ecosystems: The Ecosystem Demography Model, Version 2.2 – Part 1: Model Description.” </a:t>
            </a:r>
            <a:r>
              <a:rPr lang="en-US" i="1" dirty="0"/>
              <a:t>Geoscientific Model Development</a:t>
            </a:r>
            <a:r>
              <a:rPr lang="en-US" dirty="0"/>
              <a:t> 12, no. 10 (October 14, 2019): 4309–46. </a:t>
            </a:r>
            <a:r>
              <a:rPr lang="en-US" dirty="0">
                <a:hlinkClick r:id="rId5"/>
              </a:rPr>
              <a:t>https://doi.org/10.5194/gmd-12-4309-2019</a:t>
            </a:r>
            <a:r>
              <a:rPr lang="en-US" dirty="0"/>
              <a:t>.</a:t>
            </a:r>
          </a:p>
          <a:p>
            <a:r>
              <a:rPr lang="en-US" dirty="0"/>
              <a:t>Rosas, Jorge, Rasmus </a:t>
            </a:r>
            <a:r>
              <a:rPr lang="en-US" dirty="0" err="1"/>
              <a:t>Houborg</a:t>
            </a:r>
            <a:r>
              <a:rPr lang="en-US" dirty="0"/>
              <a:t>, and Matthew F. McCabe. “Sensitivity of Landsat 8 Surface Temperature Estimates to Atmospheric Profile Data: A Study Using MODTRAN in Dryland Irrigated Systems.” </a:t>
            </a:r>
            <a:r>
              <a:rPr lang="en-US" i="1" dirty="0"/>
              <a:t>Remote Sensing</a:t>
            </a:r>
            <a:r>
              <a:rPr lang="en-US" dirty="0"/>
              <a:t> 9, no. 10 (October 2017): 988. </a:t>
            </a:r>
            <a:r>
              <a:rPr lang="en-US" dirty="0">
                <a:hlinkClick r:id="rId6"/>
              </a:rPr>
              <a:t>https://doi.org/10.3390/rs9100988</a:t>
            </a:r>
            <a:r>
              <a:rPr lang="en-US" dirty="0"/>
              <a:t>.</a:t>
            </a:r>
          </a:p>
          <a:p>
            <a:r>
              <a:rPr lang="en-US" dirty="0" err="1"/>
              <a:t>O’neil</a:t>
            </a:r>
            <a:r>
              <a:rPr lang="en-US" dirty="0"/>
              <a:t>, Cathy. </a:t>
            </a:r>
            <a:r>
              <a:rPr lang="en-US" i="1" dirty="0"/>
              <a:t>Weapons of Math Destruction: How Big Data Increases Inequality and Threatens Democracy</a:t>
            </a:r>
            <a:r>
              <a:rPr lang="en-US" dirty="0"/>
              <a:t>. Crown, 2016.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62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08D3F7-29D9-4542-8470-FE047A111E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81" r="3343" b="53350"/>
          <a:stretch/>
        </p:blipFill>
        <p:spPr>
          <a:xfrm>
            <a:off x="228599" y="1944173"/>
            <a:ext cx="3826566" cy="39683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3AF57E-2F34-BE49-AB78-631118FA1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8048" y="2027477"/>
            <a:ext cx="4842961" cy="19008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1B4CCA-EA6D-2642-A806-2F8D67AF63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8287" r="8287" b="55497"/>
          <a:stretch/>
        </p:blipFill>
        <p:spPr>
          <a:xfrm>
            <a:off x="5088836" y="4242292"/>
            <a:ext cx="2620855" cy="19008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0EAAB90-4FD1-9E4C-B6CD-113BE8F11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387961"/>
            <a:ext cx="851535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i="1" dirty="0"/>
              <a:t>We can use remote sensing to estimate forest biomass and carbon sequestration potential across the Northeast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8F5A59-FF81-ED47-BBD1-00B39A023278}"/>
              </a:ext>
            </a:extLst>
          </p:cNvPr>
          <p:cNvSpPr txBox="1"/>
          <p:nvPr/>
        </p:nvSpPr>
        <p:spPr>
          <a:xfrm>
            <a:off x="5584349" y="6470039"/>
            <a:ext cx="34866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Figures: Ma et al. 2021, Moorcroft et al. 2001</a:t>
            </a:r>
          </a:p>
        </p:txBody>
      </p:sp>
    </p:spTree>
    <p:extLst>
      <p:ext uri="{BB962C8B-B14F-4D97-AF65-F5344CB8AC3E}">
        <p14:creationId xmlns:p14="http://schemas.microsoft.com/office/powerpoint/2010/main" val="1442391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957F63-D3BD-A64B-BFA5-79D2A993C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953761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i="1" dirty="0"/>
              <a:t>These new tools could transform water and carbon policy.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B02443C-9AC2-954D-8941-E8713816FA45}"/>
              </a:ext>
            </a:extLst>
          </p:cNvPr>
          <p:cNvSpPr txBox="1">
            <a:spLocks/>
          </p:cNvSpPr>
          <p:nvPr/>
        </p:nvSpPr>
        <p:spPr>
          <a:xfrm>
            <a:off x="790989" y="371630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i="1" dirty="0"/>
              <a:t>Let's take a closer look.</a:t>
            </a:r>
          </a:p>
        </p:txBody>
      </p:sp>
    </p:spTree>
    <p:extLst>
      <p:ext uri="{BB962C8B-B14F-4D97-AF65-F5344CB8AC3E}">
        <p14:creationId xmlns:p14="http://schemas.microsoft.com/office/powerpoint/2010/main" val="161411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3C149-92FF-4225-9B79-38EE41B48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00003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25455-09E4-4E30-9E29-67BBCCCA7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510" y="1529391"/>
            <a:ext cx="7788840" cy="447496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Why?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What?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How?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96EB73-1B1A-45B4-BC72-5F37D83824F5}"/>
              </a:ext>
            </a:extLst>
          </p:cNvPr>
          <p:cNvSpPr txBox="1"/>
          <p:nvPr/>
        </p:nvSpPr>
        <p:spPr>
          <a:xfrm>
            <a:off x="2573556" y="1366469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Why are we using Remote Sensing to track carbon and water in new ways?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B93BFE-2E0E-46A4-9B3F-E5E7BB4D27F6}"/>
              </a:ext>
            </a:extLst>
          </p:cNvPr>
          <p:cNvSpPr txBox="1"/>
          <p:nvPr/>
        </p:nvSpPr>
        <p:spPr>
          <a:xfrm>
            <a:off x="2442577" y="3295818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What is the scientific basis of these new systems, and where are the main uncertainties?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E3DACC-53FB-4754-8B8A-92B7D9FFBF4D}"/>
              </a:ext>
            </a:extLst>
          </p:cNvPr>
          <p:cNvSpPr txBox="1"/>
          <p:nvPr/>
        </p:nvSpPr>
        <p:spPr>
          <a:xfrm>
            <a:off x="2244250" y="5640711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How do we promote the good and avoid the peril of this widespread ecological surveillance?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E9F762-FE8F-4594-8BDE-8FB71FF1933B}"/>
              </a:ext>
            </a:extLst>
          </p:cNvPr>
          <p:cNvSpPr txBox="1"/>
          <p:nvPr/>
        </p:nvSpPr>
        <p:spPr>
          <a:xfrm>
            <a:off x="2442577" y="4379301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What present and future policies are they likely to enable?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2D86E7-3465-9348-B270-CB2A35C9E535}"/>
              </a:ext>
            </a:extLst>
          </p:cNvPr>
          <p:cNvSpPr txBox="1"/>
          <p:nvPr/>
        </p:nvSpPr>
        <p:spPr>
          <a:xfrm>
            <a:off x="2573556" y="2212764"/>
            <a:ext cx="5411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Why is this only happening now?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9F72C7-7871-E343-9F70-1A4465800CCD}"/>
              </a:ext>
            </a:extLst>
          </p:cNvPr>
          <p:cNvSpPr/>
          <p:nvPr/>
        </p:nvSpPr>
        <p:spPr>
          <a:xfrm>
            <a:off x="2573556" y="1265129"/>
            <a:ext cx="5526835" cy="1497949"/>
          </a:xfrm>
          <a:prstGeom prst="rect">
            <a:avLst/>
          </a:prstGeom>
          <a:solidFill>
            <a:schemeClr val="accent1">
              <a:alpha val="0"/>
            </a:schemeClr>
          </a:solidFill>
          <a:ln w="730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698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10" grpId="0"/>
      <p:bldP spid="9" grpId="0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7E874-CBAE-C844-827F-866284E96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454" y="186222"/>
            <a:ext cx="9151454" cy="1325563"/>
          </a:xfrm>
        </p:spPr>
        <p:txBody>
          <a:bodyPr>
            <a:normAutofit/>
          </a:bodyPr>
          <a:lstStyle/>
          <a:p>
            <a:pPr algn="ctr"/>
            <a:r>
              <a:rPr lang="en-US" i="1" dirty="0"/>
              <a:t>Why are we using Remote Sensing to track carbon and water in new ways?</a:t>
            </a:r>
          </a:p>
        </p:txBody>
      </p:sp>
      <p:pic>
        <p:nvPicPr>
          <p:cNvPr id="9218" name="Picture 2" descr="Lake Powell, Utah">
            <a:extLst>
              <a:ext uri="{FF2B5EF4-FFF2-40B4-BE49-F238E27FC236}">
                <a16:creationId xmlns:a16="http://schemas.microsoft.com/office/drawing/2014/main" id="{1E83ABCE-AB63-F046-8A50-33CBCACE94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630"/>
          <a:stretch/>
        </p:blipFill>
        <p:spPr bwMode="auto">
          <a:xfrm>
            <a:off x="4657725" y="1751723"/>
            <a:ext cx="3985856" cy="460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852E11-3A9E-AD4C-9035-A7D26000403A}"/>
              </a:ext>
            </a:extLst>
          </p:cNvPr>
          <p:cNvSpPr txBox="1"/>
          <p:nvPr/>
        </p:nvSpPr>
        <p:spPr>
          <a:xfrm>
            <a:off x="6531767" y="6517889"/>
            <a:ext cx="23971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Images: CIFOR / Justin Sullivan</a:t>
            </a:r>
          </a:p>
        </p:txBody>
      </p:sp>
      <p:pic>
        <p:nvPicPr>
          <p:cNvPr id="9220" name="Picture 4" descr="Governing sustainable palm oil in Indonesia: An evolving policy regime -  CIFOR Forests News">
            <a:extLst>
              <a:ext uri="{FF2B5EF4-FFF2-40B4-BE49-F238E27FC236}">
                <a16:creationId xmlns:a16="http://schemas.microsoft.com/office/drawing/2014/main" id="{ED2C578A-8A0D-3143-A2A5-57302F9EC5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45"/>
          <a:stretch/>
        </p:blipFill>
        <p:spPr bwMode="auto">
          <a:xfrm>
            <a:off x="455824" y="1751723"/>
            <a:ext cx="3629145" cy="460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37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7E874-CBAE-C844-827F-866284E96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i="1" dirty="0"/>
              <a:t>Why is this happening now?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285B7F-F72A-E04E-8BD1-FF5C398A49AD}"/>
              </a:ext>
            </a:extLst>
          </p:cNvPr>
          <p:cNvSpPr txBox="1"/>
          <p:nvPr/>
        </p:nvSpPr>
        <p:spPr>
          <a:xfrm>
            <a:off x="983974" y="2306168"/>
            <a:ext cx="2197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Ecological Knowledge</a:t>
            </a:r>
          </a:p>
          <a:p>
            <a:pPr algn="ctr"/>
            <a:r>
              <a:rPr lang="en-US" dirty="0"/>
              <a:t>(models)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0D1DAD-9AAE-FC4A-8464-6FAF0B82D184}"/>
              </a:ext>
            </a:extLst>
          </p:cNvPr>
          <p:cNvSpPr txBox="1"/>
          <p:nvPr/>
        </p:nvSpPr>
        <p:spPr>
          <a:xfrm>
            <a:off x="5346197" y="2306168"/>
            <a:ext cx="29615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Weather and Remote Sensing</a:t>
            </a:r>
          </a:p>
          <a:p>
            <a:pPr algn="ctr"/>
            <a:r>
              <a:rPr lang="en-US" dirty="0"/>
              <a:t>(data)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EE0789-AC36-474E-8E8D-A72A7D40155D}"/>
              </a:ext>
            </a:extLst>
          </p:cNvPr>
          <p:cNvSpPr txBox="1"/>
          <p:nvPr/>
        </p:nvSpPr>
        <p:spPr>
          <a:xfrm>
            <a:off x="3002118" y="5290931"/>
            <a:ext cx="2888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Scalable Cloud Infrastructure</a:t>
            </a:r>
          </a:p>
          <a:p>
            <a:pPr algn="ctr"/>
            <a:r>
              <a:rPr lang="en-US" dirty="0"/>
              <a:t>(computing)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878FA5-2F17-D541-86C3-D0DF64AFA840}"/>
              </a:ext>
            </a:extLst>
          </p:cNvPr>
          <p:cNvSpPr txBox="1"/>
          <p:nvPr/>
        </p:nvSpPr>
        <p:spPr>
          <a:xfrm>
            <a:off x="3107826" y="3564953"/>
            <a:ext cx="2676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Fine-scale Water and Carbon Accounting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C4A6306-C3D4-8D41-9F5C-3E90DACA280A}"/>
              </a:ext>
            </a:extLst>
          </p:cNvPr>
          <p:cNvCxnSpPr/>
          <p:nvPr/>
        </p:nvCxnSpPr>
        <p:spPr>
          <a:xfrm>
            <a:off x="2713383" y="2832652"/>
            <a:ext cx="646043" cy="732301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720B9A8-6C3E-A84B-8EE4-A18D6503DDD5}"/>
              </a:ext>
            </a:extLst>
          </p:cNvPr>
          <p:cNvCxnSpPr>
            <a:cxnSpLocks/>
          </p:cNvCxnSpPr>
          <p:nvPr/>
        </p:nvCxnSpPr>
        <p:spPr>
          <a:xfrm flipH="1">
            <a:off x="5524188" y="2952499"/>
            <a:ext cx="767282" cy="612454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EF3A64-FA23-5740-8318-92BA2F0D5417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flipV="1">
            <a:off x="4446200" y="4211284"/>
            <a:ext cx="0" cy="1079647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792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3C149-92FF-4225-9B79-38EE41B48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00003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25455-09E4-4E30-9E29-67BBCCCA7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510" y="1529391"/>
            <a:ext cx="7788840" cy="447496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Why?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What?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How?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96EB73-1B1A-45B4-BC72-5F37D83824F5}"/>
              </a:ext>
            </a:extLst>
          </p:cNvPr>
          <p:cNvSpPr txBox="1"/>
          <p:nvPr/>
        </p:nvSpPr>
        <p:spPr>
          <a:xfrm>
            <a:off x="2573556" y="1366469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Why are we using Remote Sensing to track carbon and water in new ways?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B93BFE-2E0E-46A4-9B3F-E5E7BB4D27F6}"/>
              </a:ext>
            </a:extLst>
          </p:cNvPr>
          <p:cNvSpPr txBox="1"/>
          <p:nvPr/>
        </p:nvSpPr>
        <p:spPr>
          <a:xfrm>
            <a:off x="2442577" y="3295818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What is the scientific basis of these new systems, and where are the main uncertainties?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E3DACC-53FB-4754-8B8A-92B7D9FFBF4D}"/>
              </a:ext>
            </a:extLst>
          </p:cNvPr>
          <p:cNvSpPr txBox="1"/>
          <p:nvPr/>
        </p:nvSpPr>
        <p:spPr>
          <a:xfrm>
            <a:off x="2244250" y="5640711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How do we promote the good and avoid the peril of widespread ecological surveillance?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E9F762-FE8F-4594-8BDE-8FB71FF1933B}"/>
              </a:ext>
            </a:extLst>
          </p:cNvPr>
          <p:cNvSpPr txBox="1"/>
          <p:nvPr/>
        </p:nvSpPr>
        <p:spPr>
          <a:xfrm>
            <a:off x="2442577" y="4379301"/>
            <a:ext cx="5411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What present and future policies are they likely to enable?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2D86E7-3465-9348-B270-CB2A35C9E535}"/>
              </a:ext>
            </a:extLst>
          </p:cNvPr>
          <p:cNvSpPr txBox="1"/>
          <p:nvPr/>
        </p:nvSpPr>
        <p:spPr>
          <a:xfrm>
            <a:off x="2573556" y="2212764"/>
            <a:ext cx="5411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Why is this only happening now?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06ECB6-401E-A54E-8FA6-7A0FCBE0C185}"/>
              </a:ext>
            </a:extLst>
          </p:cNvPr>
          <p:cNvSpPr/>
          <p:nvPr/>
        </p:nvSpPr>
        <p:spPr>
          <a:xfrm>
            <a:off x="2457965" y="3166398"/>
            <a:ext cx="5526835" cy="944425"/>
          </a:xfrm>
          <a:prstGeom prst="rect">
            <a:avLst/>
          </a:prstGeom>
          <a:solidFill>
            <a:schemeClr val="accent1">
              <a:alpha val="0"/>
            </a:schemeClr>
          </a:solidFill>
          <a:ln w="730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00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7E874-CBAE-C844-827F-866284E96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i="1" dirty="0"/>
              <a:t>What is the scientific basis of these systems?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30E3D-69C2-1743-AC11-B603EE4E5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610817"/>
            <a:ext cx="7886700" cy="2686740"/>
          </a:xfrm>
        </p:spPr>
        <p:txBody>
          <a:bodyPr>
            <a:normAutofit/>
          </a:bodyPr>
          <a:lstStyle/>
          <a:p>
            <a:r>
              <a:rPr lang="en-US" dirty="0"/>
              <a:t>What are they estimating, exactly?</a:t>
            </a:r>
          </a:p>
          <a:p>
            <a:endParaRPr lang="en-US" dirty="0"/>
          </a:p>
          <a:p>
            <a:r>
              <a:rPr lang="en-US" dirty="0"/>
              <a:t>What observations are they using to do it?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How do they get from observations to estimates?</a:t>
            </a:r>
          </a:p>
        </p:txBody>
      </p:sp>
    </p:spTree>
    <p:extLst>
      <p:ext uri="{BB962C8B-B14F-4D97-AF65-F5344CB8AC3E}">
        <p14:creationId xmlns:p14="http://schemas.microsoft.com/office/powerpoint/2010/main" val="1649984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661</TotalTime>
  <Words>1163</Words>
  <Application>Microsoft Macintosh PowerPoint</Application>
  <PresentationFormat>On-screen Show (4:3)</PresentationFormat>
  <Paragraphs>146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We can use remote sensing to estimate evapotranspiration at field scales across the Western USA</vt:lpstr>
      <vt:lpstr>We can use remote sensing to estimate forest biomass and carbon sequestration potential across the Northeast</vt:lpstr>
      <vt:lpstr>These new tools could transform water and carbon policy. </vt:lpstr>
      <vt:lpstr>Outline</vt:lpstr>
      <vt:lpstr>Why are we using Remote Sensing to track carbon and water in new ways?</vt:lpstr>
      <vt:lpstr>Why is this happening now?</vt:lpstr>
      <vt:lpstr>Outline</vt:lpstr>
      <vt:lpstr>What is the scientific basis of these systems?</vt:lpstr>
      <vt:lpstr>OpenET - Estimates of Actual Evapotranspiration (ETa)</vt:lpstr>
      <vt:lpstr>Reference ET (ET0) vs Actual ET (ETa)</vt:lpstr>
      <vt:lpstr>OpenET Source Data </vt:lpstr>
      <vt:lpstr>OpenET Model Ensemble – 6 Models</vt:lpstr>
      <vt:lpstr>Ma et. Al. Biomass and Sequestration Potential</vt:lpstr>
      <vt:lpstr>Ecosystem Demography Model (ED)</vt:lpstr>
      <vt:lpstr>Contrasting OpenET and Ma et Al.</vt:lpstr>
      <vt:lpstr>Outline</vt:lpstr>
      <vt:lpstr>OpenET Policy Interfaces</vt:lpstr>
      <vt:lpstr>Ma et al. Policy Interfaces</vt:lpstr>
      <vt:lpstr>Outline</vt:lpstr>
      <vt:lpstr>PowerPoint Presentation</vt:lpstr>
      <vt:lpstr>PowerPoint Presentation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Useful work</dc:title>
  <dc:creator>Ian Breckheimer</dc:creator>
  <cp:lastModifiedBy>Ian Breckheimer</cp:lastModifiedBy>
  <cp:revision>9</cp:revision>
  <dcterms:created xsi:type="dcterms:W3CDTF">2022-01-23T17:05:13Z</dcterms:created>
  <dcterms:modified xsi:type="dcterms:W3CDTF">2022-01-24T15:23:29Z</dcterms:modified>
</cp:coreProperties>
</file>

<file path=docProps/thumbnail.jpeg>
</file>